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70" r:id="rId4"/>
    <p:sldId id="271" r:id="rId5"/>
    <p:sldId id="272" r:id="rId6"/>
    <p:sldId id="257" r:id="rId7"/>
    <p:sldId id="261" r:id="rId8"/>
    <p:sldId id="259" r:id="rId9"/>
    <p:sldId id="262" r:id="rId10"/>
    <p:sldId id="277" r:id="rId11"/>
    <p:sldId id="279" r:id="rId12"/>
    <p:sldId id="276" r:id="rId13"/>
    <p:sldId id="263" r:id="rId14"/>
    <p:sldId id="264" r:id="rId15"/>
    <p:sldId id="280" r:id="rId16"/>
    <p:sldId id="265" r:id="rId17"/>
    <p:sldId id="278" r:id="rId18"/>
    <p:sldId id="281" r:id="rId19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0D97"/>
    <a:srgbClr val="0000CC"/>
    <a:srgbClr val="003635"/>
    <a:srgbClr val="9EFF29"/>
    <a:srgbClr val="C80064"/>
    <a:srgbClr val="C33A1F"/>
    <a:srgbClr val="FF2549"/>
    <a:srgbClr val="007033"/>
    <a:srgbClr val="D63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E8140-E32E-4271-B794-507EF630D2B9}" v="45" dt="2023-07-29T19:21:4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80376" autoAdjust="0"/>
  </p:normalViewPr>
  <p:slideViewPr>
    <p:cSldViewPr snapToGrid="0">
      <p:cViewPr varScale="1">
        <p:scale>
          <a:sx n="113" d="100"/>
          <a:sy n="113" d="100"/>
        </p:scale>
        <p:origin x="13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4DDC6F-E5F7-478D-B293-A2C3B38AE5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67EA1-22E8-4C36-8191-76A67D019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D23F90-A8B4-46CE-8CA5-EECD5A151957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B09C5-846A-4267-A1DC-1F1BD69B4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CEF7F-689F-4C53-A9CF-8F8708EBAB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A5D38E-56F9-477B-BFAF-11999592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D18E60-4300-4729-A0D7-6AB984C3922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读经犹如吃饭，赞美犹如喝水，祷告犹如呼吸</a:t>
            </a:r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TW" altLang="en-US" sz="1800" b="0" i="0" u="none" strike="noStrike" baseline="0" dirty="0">
                <a:latin typeface="STSong"/>
              </a:rPr>
              <a:t>假冒為善的⼈裝虔誠，禱告給⼈看。他們不知道禱告的對象是在天上的⽗，⽽祂在暗中查看。外邦⼈向偶像求他們要的東西，並不認識他們禱告的對象</a:t>
            </a:r>
            <a:endParaRPr lang="en-US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7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禱告不見得都是述說我們的需要與祈求，禱告也包括我們的認罪，懺悔，感恩，讚美，與代求等</a:t>
            </a:r>
            <a:r>
              <a:rPr lang="en-US" altLang="zh-TW" sz="12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祷告结束，说 ‘奉耶稣的名祷告，阿们</a:t>
            </a:r>
            <a:r>
              <a:rPr lang="en-US" altLang="zh-CN" dirty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</a:p>
          <a:p>
            <a:pPr algn="l"/>
            <a:r>
              <a:rPr lang="zh-CN" altLang="en-US" sz="18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這</a:t>
            </a:r>
            <a:r>
              <a:rPr lang="zh-TW" altLang="en-US" sz="18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樣的禱告是基於我們對神的認識：國度，權柄，榮耀全是祂的，直到永遠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大衛與拔士巴犯罪之後，向神認罪的禱告。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0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我被委托做遺囑執行人。。。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向神求金子，神給我們白金，我們以爲是銀子。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6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8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耶穌知道我們對禱告回應的迫切，祂也知道當我們發現我們的禱告沒有照我們的時間與要求成就時，我們常常灰心而不繼續我們的禱告。為此，祂設比喻要我們常常禱告，</a:t>
            </a:r>
            <a:r>
              <a:rPr lang="zh-CN" altLang="en-US" sz="18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不可灰心。</a:t>
            </a:r>
            <a:r>
              <a:rPr lang="en-US" altLang="zh-CN" sz="18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	</a:t>
            </a:r>
          </a:p>
          <a:p>
            <a:pPr algn="l"/>
            <a:endParaRPr lang="en-US" sz="1800" b="0" i="0" u="none" strike="noStrike" baseline="0" dirty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l"/>
            <a:r>
              <a:rPr lang="zh-TW" altLang="en-US" dirty="0"/>
              <a:t>挑戰：基督來時，可以遇到有信心的人嗎？</a:t>
            </a:r>
            <a:endParaRPr lang="en-US" altLang="zh-TW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baseline="0" dirty="0">
                <a:latin typeface="STFangsong" panose="02010600040101010101" pitchFamily="2" charset="-122"/>
                <a:ea typeface="STFangsong" panose="02010600040101010101" pitchFamily="2" charset="-122"/>
              </a:rPr>
              <a:t>有時我們需要學習等候神的回應，在等候的過程中，我們對神的信心變得更加成熟；也因為不住的禱告，漸漸明白神的善良，純全，可喜悅的旨意。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800" b="0" i="0" u="none" strike="noStrike" baseline="0" dirty="0">
                <a:latin typeface="STSong"/>
              </a:rPr>
              <a:t>我們的禱告同樣不只是要求神賜給我們的⼼裡所願，好像神是我們達到我們⽬的的⼿段。其實，神所看中的是我們的⽣命是否在基督裡⾧⼤成熟。祂看中的是我們愛祂的⼼，以⾄於我們在禱告中祂成為我們的喜樂與滿⾜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57" y="3141407"/>
            <a:ext cx="7978879" cy="9586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A1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312" y="4122172"/>
            <a:ext cx="8001000" cy="67842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AAF6-8AAE-4D9F-AF75-C6AFD1759987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</a:t>
            </a:r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FAE9-1079-45B2-B91E-9010104EEA5F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E096-271B-4B3A-95B7-3C82D6DA9B14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A890-F6B2-4F9A-AC97-7616719346A6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094494"/>
            <a:ext cx="8259098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A1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939413"/>
            <a:ext cx="8246070" cy="2839062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D9C-3147-48FB-B859-75ECEDF0EA05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</a:t>
            </a:r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A1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143000"/>
            <a:ext cx="6304935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D6BD-6625-47E1-95CB-C2BDDAC6C705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2288" y="476726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DCED-8D40-45E0-AA8C-1419B7C3473F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7477-2C2D-45FC-A21E-D5674C385ECD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891077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A1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025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42655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9B37-8BCC-4247-BC21-A7CC9181353C}" type="datetime1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4C9-2257-4AE8-97B4-8DB91587C54C}" type="datetime1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5FD2-7B70-4A47-8E37-640F02A60834}" type="datetime1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2F28-05DA-4E05-A997-54655A75782F}" type="datetime1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F72E-2F89-467E-A8D8-2F8AE14919AE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7" y="3200400"/>
            <a:ext cx="7978878" cy="892272"/>
          </a:xfrm>
        </p:spPr>
        <p:txBody>
          <a:bodyPr>
            <a:normAutofit/>
          </a:bodyPr>
          <a:lstStyle/>
          <a:p>
            <a:r>
              <a:rPr lang="zh-TW" altLang="en-US" dirty="0"/>
              <a:t>第九課 凡事禱告 常常喜樂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4055800"/>
            <a:ext cx="7875639" cy="73004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10/26/2025</a:t>
            </a:r>
          </a:p>
          <a:p>
            <a:endParaRPr lang="en-US" altLang="zh-CN" sz="600" dirty="0"/>
          </a:p>
          <a:p>
            <a:endParaRPr lang="en-US" altLang="zh-CN" sz="600" dirty="0"/>
          </a:p>
          <a:p>
            <a:endParaRPr lang="en-US" altLang="zh-CN" sz="600" dirty="0"/>
          </a:p>
          <a:p>
            <a:r>
              <a:rPr lang="en-US" altLang="zh-CN" sz="600" dirty="0"/>
              <a:t>KSF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32012"/>
            <a:ext cx="8485094" cy="398047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三位一體的真神是我們禱告的對象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耶穌坐在父神的右邊，接受我們的敬拜，感謝，尊崇與禱告</a:t>
            </a:r>
          </a:p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耶穌替聖徒祈求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聖靈也替聖徒禱告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況且我們的軟弱有聖靈幫助，我們本不曉得當怎樣禱告，只是聖靈親自用說不出來的嘆息，替我們禱告 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。（羅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8:26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2F7C1-9957-4438-A4B7-AF056176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32012"/>
            <a:ext cx="8485094" cy="3980470"/>
          </a:xfrm>
        </p:spPr>
        <p:txBody>
          <a:bodyPr>
            <a:normAutofit/>
          </a:bodyPr>
          <a:lstStyle/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耶稣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順服父的旨意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，是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我們順服神的榜樣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我父阿、倘若可行、求你叫這杯離開我．然而不要照我的意思、只要照你的意思”。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（馬太福音 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26:39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2F7C1-9957-4438-A4B7-AF056176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5FAB0-1F48-FCF2-4C76-21D344DF3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98"/>
          <a:stretch/>
        </p:blipFill>
        <p:spPr>
          <a:xfrm>
            <a:off x="6427075" y="441700"/>
            <a:ext cx="2143125" cy="1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3887"/>
            <a:ext cx="8229600" cy="403413"/>
          </a:xfrm>
        </p:spPr>
        <p:txBody>
          <a:bodyPr anchor="ctr">
            <a:normAutofit fontScale="90000"/>
          </a:bodyPr>
          <a:lstStyle/>
          <a:p>
            <a:r>
              <a:rPr lang="zh-CN" altLang="en-US" dirty="0">
                <a:solidFill>
                  <a:srgbClr val="00A1DA"/>
                </a:solidFill>
              </a:rPr>
              <a:t>如何禱告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8485094" cy="336190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“</a:t>
            </a:r>
            <a:r>
              <a:rPr lang="zh-CN" altLang="en-US" dirty="0"/>
              <a:t>我們在天上的</a:t>
            </a:r>
            <a:r>
              <a:rPr lang="zh-CN" altLang="en-US" dirty="0">
                <a:highlight>
                  <a:srgbClr val="FFFF00"/>
                </a:highlight>
              </a:rPr>
              <a:t>父</a:t>
            </a:r>
            <a:r>
              <a:rPr lang="zh-CN" altLang="en-US" dirty="0"/>
              <a:t>、願人都尊你的名為</a:t>
            </a:r>
            <a:r>
              <a:rPr lang="zh-CN" altLang="en-US" dirty="0">
                <a:highlight>
                  <a:srgbClr val="FFFF00"/>
                </a:highlight>
              </a:rPr>
              <a:t>聖</a:t>
            </a:r>
            <a:r>
              <a:rPr lang="zh-CN" altLang="en-US" dirty="0"/>
              <a:t>。 願</a:t>
            </a:r>
            <a:r>
              <a:rPr lang="zh-CN" altLang="en-US" dirty="0">
                <a:highlight>
                  <a:srgbClr val="FFFF00"/>
                </a:highlight>
              </a:rPr>
              <a:t>你的國</a:t>
            </a:r>
            <a:r>
              <a:rPr lang="zh-CN" altLang="en-US" dirty="0"/>
              <a:t>降臨。願</a:t>
            </a:r>
            <a:r>
              <a:rPr lang="zh-CN" altLang="en-US" dirty="0">
                <a:highlight>
                  <a:srgbClr val="FFFF00"/>
                </a:highlight>
              </a:rPr>
              <a:t>你的旨意</a:t>
            </a:r>
            <a:r>
              <a:rPr lang="zh-CN" altLang="en-US" dirty="0"/>
              <a:t>行在地上、如同行在天上。 我們日用的飲食、今日賜給我們。 免我們的債、如同我們免了人的債。 不叫我們遇見試探．救我們脫離凶惡。</a:t>
            </a:r>
            <a:r>
              <a:rPr lang="en-US" altLang="zh-CN" dirty="0"/>
              <a:t>〔</a:t>
            </a:r>
            <a:r>
              <a:rPr lang="zh-CN" altLang="en-US" dirty="0"/>
              <a:t>或作脫離惡者</a:t>
            </a:r>
            <a:r>
              <a:rPr lang="en-US" altLang="zh-CN" dirty="0"/>
              <a:t>〕</a:t>
            </a:r>
            <a:r>
              <a:rPr lang="zh-CN" altLang="en-US" dirty="0"/>
              <a:t>因為國度、權柄、榮耀、全是你的</a:t>
            </a:r>
            <a:r>
              <a:rPr lang="en-US" dirty="0"/>
              <a:t>, </a:t>
            </a:r>
            <a:r>
              <a:rPr lang="zh-CN" altLang="en-US" dirty="0"/>
              <a:t>直到永遠、阿們</a:t>
            </a:r>
            <a:r>
              <a:rPr lang="en-US" dirty="0"/>
              <a:t>”</a:t>
            </a:r>
            <a:r>
              <a:rPr lang="zh-CN" altLang="en-US" dirty="0"/>
              <a:t>（太</a:t>
            </a:r>
            <a:r>
              <a:rPr lang="en-US" dirty="0"/>
              <a:t>6:9-13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2F7C1-9957-4438-A4B7-AF056176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2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禱告是先求神的國</a:t>
            </a:r>
            <a:endParaRPr lang="en-US" sz="32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6547" y="1143000"/>
            <a:ext cx="6921981" cy="3545497"/>
          </a:xfrm>
        </p:spPr>
        <p:txBody>
          <a:bodyPr>
            <a:normAutofit/>
          </a:bodyPr>
          <a:lstStyle/>
          <a:p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禱告的對象：阿爸父</a:t>
            </a:r>
          </a:p>
          <a:p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禱告的先求：神的國</a:t>
            </a:r>
          </a:p>
          <a:p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禱告的后求：我的事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D9A66-9CE5-47ED-BD22-13C751B4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FBD0DED-CA41-4E8A-B43C-A8C2C76F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禱告還包括：認罪懺悔，傾心吐意，敬拜與感謝，對他人的代求。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神阿、求你按你的慈愛憐恤我、按你豐盛的慈悲塗抹我的過犯。求你將我的罪孽洗除淨盡、並潔除我的罪。。。神阿、求你為我造清潔的心、使我裏面重新有正直的靈”（詩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51:1-2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  <a:p>
            <a:pPr marL="0" indent="0">
              <a:buNone/>
            </a:pPr>
            <a:endParaRPr lang="zh-TW" alt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D0FB9-B973-463A-9467-3BC0F43E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CF04FF-1E11-4974-BB83-6412B659AB09}"/>
              </a:ext>
            </a:extLst>
          </p:cNvPr>
          <p:cNvSpPr txBox="1">
            <a:spLocks/>
          </p:cNvSpPr>
          <p:nvPr/>
        </p:nvSpPr>
        <p:spPr>
          <a:xfrm>
            <a:off x="457198" y="199053"/>
            <a:ext cx="8259098" cy="129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9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99053"/>
            <a:ext cx="8259098" cy="129384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凡事</a:t>
            </a:r>
            <a:r>
              <a:rPr lang="zh-TW" altLang="en-US" sz="3600" dirty="0">
                <a:solidFill>
                  <a:srgbClr val="00A1D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禱告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92898"/>
            <a:ext cx="8259098" cy="3285577"/>
          </a:xfrm>
        </p:spPr>
        <p:txBody>
          <a:bodyPr>
            <a:normAutofit fontScale="25000" lnSpcReduction="20000"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8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凡事交托於神</a:t>
            </a:r>
            <a:endParaRPr lang="en-US" sz="128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… 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我又告訴你們、你們祈求就給你們．尋找就尋⾒．叩⾨就給你們開⾨。因為凡祈求的就得著、尋找的就尋⾒．叩⾨的就給他開⾨。你們中間作⽗親的、誰有兒⼦求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餅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、反給他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⽯頭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呢．求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⿂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、反拿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蛇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當⿂給他呢．求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雞蛋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、反給他</a:t>
            </a:r>
            <a:r>
              <a:rPr lang="zh-TW" altLang="en-US" sz="86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蠍⼦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呢。你們雖然不好、尚且知道拿好東西給兒⼥。何況天⽗、豈不更將聖靈給求他的⼈麼</a:t>
            </a: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（路</a:t>
            </a:r>
            <a:r>
              <a:rPr lang="en-US" altLang="zh-TW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11:9-13</a:t>
            </a:r>
            <a:r>
              <a:rPr lang="zh-TW" altLang="en-US" sz="86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）</a:t>
            </a:r>
            <a:endParaRPr lang="en-US" altLang="zh-TW" sz="8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36E5-9614-47C4-A3BA-26D82652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</a:t>
            </a:r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9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effectLst/>
              </a:rPr>
              <a:t>禱告不灰心的寡婦</a:t>
            </a:r>
            <a:r>
              <a:rPr lang="zh-CN" dirty="0">
                <a:effectLst/>
              </a:rPr>
              <a:t>（路</a:t>
            </a:r>
            <a:r>
              <a:rPr lang="en-US" dirty="0">
                <a:effectLst/>
              </a:rPr>
              <a:t>18</a:t>
            </a:r>
            <a:r>
              <a:rPr lang="zh-CN" dirty="0">
                <a:effectLst/>
              </a:rPr>
              <a:t>：</a:t>
            </a:r>
            <a:r>
              <a:rPr lang="en-US" dirty="0">
                <a:effectLst/>
              </a:rPr>
              <a:t>1-8</a:t>
            </a:r>
            <a:r>
              <a:rPr lang="zh-CN" dirty="0">
                <a:effectLst/>
              </a:rPr>
              <a:t>）</a:t>
            </a:r>
            <a:endParaRPr lang="en-US" dirty="0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“</a:t>
            </a:r>
            <a:r>
              <a:rPr lang="zh-CN" dirty="0">
                <a:effectLst/>
              </a:rPr>
              <a:t>然而人子來的時候、遇得見世上有信德麼</a:t>
            </a:r>
            <a:r>
              <a:rPr lang="en-US" dirty="0">
                <a:effectLst/>
              </a:rPr>
              <a:t>” </a:t>
            </a:r>
            <a:r>
              <a:rPr lang="zh-CN" dirty="0">
                <a:effectLst/>
              </a:rPr>
              <a:t>（路</a:t>
            </a:r>
            <a:r>
              <a:rPr lang="en-US" dirty="0">
                <a:effectLst/>
              </a:rPr>
              <a:t>18</a:t>
            </a:r>
            <a:r>
              <a:rPr lang="zh-CN" dirty="0">
                <a:effectLst/>
              </a:rPr>
              <a:t>：</a:t>
            </a:r>
            <a:r>
              <a:rPr lang="en-US" dirty="0">
                <a:effectLst/>
              </a:rPr>
              <a:t>8</a:t>
            </a:r>
            <a:r>
              <a:rPr lang="zh-CN" dirty="0">
                <a:effectLst/>
              </a:rPr>
              <a:t>）</a:t>
            </a:r>
            <a:endParaRPr lang="en-US" dirty="0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</a:rPr>
              <a:t> </a:t>
            </a: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425FB-2F2A-44B3-98C1-720B995F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51" y="1200151"/>
            <a:ext cx="2825897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36E5-9614-47C4-A3BA-26D82652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P</a:t>
            </a:r>
            <a:fld id="{B82CCC60-E8CD-4174-8B1A-7DF615B22EE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2E2691-745D-4BD0-B1A7-1CD0CEB719B0}"/>
              </a:ext>
            </a:extLst>
          </p:cNvPr>
          <p:cNvSpPr txBox="1">
            <a:spLocks/>
          </p:cNvSpPr>
          <p:nvPr/>
        </p:nvSpPr>
        <p:spPr>
          <a:xfrm>
            <a:off x="518653" y="230571"/>
            <a:ext cx="8259098" cy="129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A1D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等候與喜樂</a:t>
            </a:r>
            <a:r>
              <a:rPr lang="zh-TW" altLang="en-US" sz="3600" dirty="0">
                <a:solidFill>
                  <a:srgbClr val="00A1D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1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99053"/>
            <a:ext cx="8259098" cy="129384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A1D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等候與喜樂（續）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92898"/>
            <a:ext cx="8259098" cy="3285577"/>
          </a:xfrm>
        </p:spPr>
        <p:txBody>
          <a:bodyPr>
            <a:normAutofit fontScale="47500" lnSpcReduction="20000"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9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神不听我们的祷告</a:t>
            </a:r>
            <a:r>
              <a:rPr lang="zh-CN" altLang="en-US" sz="5900" dirty="0"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嗎</a:t>
            </a:r>
            <a:r>
              <a:rPr lang="zh-CN" sz="59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？</a:t>
            </a:r>
            <a:endParaRPr lang="en-US" sz="59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… </a:t>
            </a:r>
            <a:r>
              <a:rPr 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你們得不著、是因為你們不求。 你們求也得不著、是因為你們妄求、要浪費在你們的宴樂中（雅</a:t>
            </a:r>
            <a:r>
              <a:rPr 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4:2-3</a:t>
            </a:r>
            <a:r>
              <a:rPr 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）</a:t>
            </a:r>
            <a:endParaRPr lang="en-US" sz="51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1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你們作丈夫的、也要按情理和妻子同住。因她比你軟弱、與你一同承受生命之恩的、所以要敬重她．這樣便叫你們的禱告沒有阻礙（彼前</a:t>
            </a:r>
            <a:r>
              <a:rPr 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3</a:t>
            </a:r>
            <a:r>
              <a:rPr 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：</a:t>
            </a:r>
            <a:r>
              <a:rPr 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7</a:t>
            </a:r>
            <a:r>
              <a:rPr 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）</a:t>
            </a:r>
            <a:endParaRPr lang="en-US" sz="51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lnSpc>
                <a:spcPct val="120000"/>
              </a:lnSpc>
              <a:buNone/>
            </a:pP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36E5-9614-47C4-A3BA-26D82652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</a:t>
            </a:r>
            <a:fld id="{B82CCC60-E8CD-4174-8B1A-7DF615B22E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0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99053"/>
            <a:ext cx="8259098" cy="1293845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A1D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等候與喜樂（續）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5" y="1559379"/>
            <a:ext cx="5678634" cy="3219096"/>
          </a:xfrm>
        </p:spPr>
        <p:txBody>
          <a:bodyPr>
            <a:normAutofit fontScale="40000" lnSpcReduction="20000"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590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神</a:t>
            </a:r>
            <a:r>
              <a:rPr lang="zh-CN" altLang="en-US" sz="5900" dirty="0">
                <a:latin typeface="KaiTi" panose="02010609060101010101" pitchFamily="49" charset="-122"/>
                <a:ea typeface="KaiTi" panose="02010609060101010101" pitchFamily="49" charset="-122"/>
                <a:cs typeface="Arial Unicode MS"/>
              </a:rPr>
              <a:t>是我們喜樂的泉源</a:t>
            </a:r>
            <a:endParaRPr lang="en-US" sz="59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… 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耶和華是我的</a:t>
            </a:r>
            <a:r>
              <a:rPr lang="zh-TW" altLang="en-US" sz="51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產業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、是我</a:t>
            </a:r>
            <a:r>
              <a:rPr lang="zh-TW" altLang="en-US" sz="51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杯中的分</a:t>
            </a:r>
            <a:r>
              <a:rPr lang="zh-CN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我所得的你為我持守</a:t>
            </a:r>
            <a:r>
              <a:rPr lang="zh-CN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。</a:t>
            </a:r>
            <a:r>
              <a:rPr lang="en-US" altLang="zh-CN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… 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因此我的⼼</a:t>
            </a:r>
            <a:r>
              <a:rPr lang="zh-TW" altLang="en-US" sz="5100" u="none" strike="noStrike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歡喜、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我的靈快樂．我的⾁⾝也要安然居</a:t>
            </a:r>
            <a:r>
              <a:rPr lang="zh-TW" altLang="en-US" sz="5100" u="none" strike="noStrike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住。因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為你必不將我的靈魂撇在陰間．也</a:t>
            </a:r>
            <a:r>
              <a:rPr lang="zh-TW" altLang="en-US" sz="5100" u="none" strike="noStrike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不叫你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的聖者⾒朽壞。你必將⽣命的道路</a:t>
            </a:r>
            <a:r>
              <a:rPr lang="zh-TW" altLang="en-US" sz="5100" u="none" strike="noStrike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指⽰我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．在你⾯前有</a:t>
            </a:r>
            <a:r>
              <a:rPr lang="zh-TW" altLang="en-US" sz="51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滿⾜的喜樂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．在你右⼿中有</a:t>
            </a:r>
            <a:r>
              <a:rPr lang="zh-TW" altLang="en-US" sz="5100" u="none" strike="noStrike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永遠的</a:t>
            </a:r>
            <a:r>
              <a:rPr lang="zh-TW" altLang="en-US" sz="5100" u="none" strike="noStrike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福樂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（詩篇</a:t>
            </a:r>
            <a:r>
              <a:rPr lang="en-US" altLang="zh-TW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16:5, 9-11</a:t>
            </a:r>
            <a:r>
              <a:rPr lang="zh-TW" altLang="en-US" sz="510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</a:rPr>
              <a:t>）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36E5-9614-47C4-A3BA-26D82652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</a:t>
            </a:r>
            <a:fld id="{B82CCC60-E8CD-4174-8B1A-7DF615B22E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30" name="Picture 6" descr="Big boat small boat passing at sea Cut Out Stock Images &amp; Pictures - Alamy">
            <a:extLst>
              <a:ext uri="{FF2B5EF4-FFF2-40B4-BE49-F238E27FC236}">
                <a16:creationId xmlns:a16="http://schemas.microsoft.com/office/drawing/2014/main" id="{7BA06F3B-6F0C-6C78-67C3-936691973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/>
        </p:blipFill>
        <p:spPr bwMode="auto">
          <a:xfrm>
            <a:off x="6142348" y="1763487"/>
            <a:ext cx="2456543" cy="2741144"/>
          </a:xfrm>
          <a:prstGeom prst="rect">
            <a:avLst/>
          </a:prstGeom>
          <a:noFill/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3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新城要理问答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5148" y="1143000"/>
            <a:ext cx="6509026" cy="37586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我們如何才能得救？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我們唯有藉着信靠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耶穌基督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和他在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十字架上的受死代贖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才能得救；所以，儘管我們悖逆上帝，仍想着犯罪，但當我們悔改信靠他時，上帝就不因我們有什麼優點，而出於他自己純粹的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恩典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，將基督無瑕疵的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義歸給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我們。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2:8-9: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你們得救是本乎</a:t>
            </a:r>
            <a:r>
              <a:rPr lang="zh-TW" altLang="en-US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，也因着</a:t>
            </a:r>
            <a:r>
              <a:rPr lang="zh-TW" altLang="en-US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信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；這並不是出於自己，乃是神所賜的；也不是出於行爲，免得有人自誇。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15CC6-C363-4AB4-BBC0-FE00C8E3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新城要理问答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5148" y="1143000"/>
            <a:ext cx="6509026" cy="35454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30.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什麼是在基督耶穌裏的信心？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信仰耶穌基督就是承認上帝在他的話中所啓示的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一切真理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相信他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接受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他在福音裏給我們的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救恩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，並單單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信靠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他。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2:20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我已經與基督同釘十字架，現在活着的不再是我，乃是基督在我裏面活着；並且我如今在肉身活着，是因信神的兒子而活；他是愛我，爲我捨己。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E3747-EADD-4197-8CC7-2C204960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新城要理问答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9045" y="1143000"/>
            <a:ext cx="7899918" cy="354549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31. 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真信仰是相信什麼？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真信仰是相信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福音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傳給我們的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一切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使徒信經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對我們信仰的告白如下：我信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上帝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，全能的父，創造天地的主；我信我主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耶穌基督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上帝獨生的子；因聖靈感孕，由童貞女馬利亞所生；在本丟彼拉多手下受難；被釘於十字架，受死，埋葬；降在陰間，第三天從死人中復活；昇天，坐在全能父上帝的右邊；將來必從那裏降臨，審判活人死人；我信</a:t>
            </a:r>
            <a:r>
              <a:rPr lang="zh-TW" altLang="en-US" sz="20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聖靈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；我信聖而公之教會；我信聖徒相通；我信罪得赦免；我信身體復活；我信永生。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猶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親愛的弟兄阿，我想盡心寫信給你們，論我們同得救恩的時候，就不得不寫信勸你們，要爲從前一次交付聖徒的真道竭力的爭辯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D5398-097D-4FF7-AD3D-CAD0D7B4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新城要理问答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9859" y="1143000"/>
            <a:ext cx="7134315" cy="387275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32. 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稱義和成聖是什麼意思？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稱義是指藉着基督爲我們死和復活，使我們在上帝面前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得稱爲義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；成聖是指藉着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聖靈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在我們裏面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做工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，使我們的</a:t>
            </a:r>
            <a:r>
              <a:rPr lang="zh-TW" altLang="en-US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公義逐漸成長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lnSpc>
                <a:spcPct val="120000"/>
              </a:lnSpc>
              <a:buNone/>
            </a:pP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彼前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1:1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耶穌基督的使徒彼得，寫信給那分散在本都，加拉太，加帕多家，亞西亞，庇推尼寄居的。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就是照父神的先見被揀選，藉着聖靈得成聖潔，以致順服耶穌基督，又蒙他血所灑的人。願恩惠平安，多多地加給你們。</a:t>
            </a: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42089-2234-4D8D-94FC-F3C6D8FB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0DE8C7-AFCE-464A-B1DA-09E9D735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A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凡事禱告 常常喜樂</a:t>
            </a:r>
            <a:endParaRPr lang="en-US" sz="3600" dirty="0">
              <a:solidFill>
                <a:srgbClr val="00A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352" y="1218010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/>
              <a:t>禱告的對象是神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zh-CN" altLang="en-US" dirty="0"/>
              <a:t>禱告是雙向的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image1.png" descr="Text&#10;&#10;Description automatically generated with medium confidence">
            <a:extLst>
              <a:ext uri="{FF2B5EF4-FFF2-40B4-BE49-F238E27FC236}">
                <a16:creationId xmlns:a16="http://schemas.microsoft.com/office/drawing/2014/main" id="{E69456FF-9EFD-43C0-8807-AEF547570018}"/>
              </a:ext>
            </a:extLst>
          </p:cNvPr>
          <p:cNvPicPr/>
          <p:nvPr/>
        </p:nvPicPr>
        <p:blipFill rotWithShape="1">
          <a:blip r:embed="rId3"/>
          <a:srcRect t="10314" r="1" b="33583"/>
          <a:stretch/>
        </p:blipFill>
        <p:spPr>
          <a:xfrm>
            <a:off x="5091952" y="1200151"/>
            <a:ext cx="1584512" cy="1371600"/>
          </a:xfrm>
          <a:prstGeom prst="rect">
            <a:avLst/>
          </a:prstGeo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074EB-506F-4A3A-85F5-291DA374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P</a:t>
            </a:r>
            <a:fld id="{B82CCC60-E8CD-4174-8B1A-7DF615B22EE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image3.png">
            <a:extLst>
              <a:ext uri="{FF2B5EF4-FFF2-40B4-BE49-F238E27FC236}">
                <a16:creationId xmlns:a16="http://schemas.microsoft.com/office/drawing/2014/main" id="{347A60CD-16E6-4F38-AE28-868CAB23A37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30052" y="3086099"/>
            <a:ext cx="1417527" cy="16188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655"/>
            <a:ext cx="8259098" cy="76352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禱告的内容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740310"/>
            <a:ext cx="8246070" cy="303816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需要與祈求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認罪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懺悔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感恩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讚美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代求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	…</a:t>
            </a:r>
            <a:endParaRPr lang="zh-TW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462F-F496-4A98-AC01-8FE4B2E4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</a:t>
            </a:r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B4901-94DC-420C-649A-000B0321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6749" y="1807122"/>
            <a:ext cx="3809999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318" y="891077"/>
            <a:ext cx="8093365" cy="7635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zh-TW" altLang="en-US" sz="1400" dirty="0"/>
            </a:br>
            <a:r>
              <a:rPr lang="zh-TW" altLang="en-US" dirty="0"/>
              <a:t>主教我們禱告</a:t>
            </a:r>
            <a:br>
              <a:rPr lang="zh-TW" altLang="en-US" sz="1400" dirty="0"/>
            </a:br>
            <a:endParaRPr lang="en-US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59F093-40EB-423E-8AC5-BF62CE87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703012" cy="272170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“我就是道路，真理，生命；若不藉着我，沒有人能到父那裏去”（約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14:6)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algn="l">
              <a:lnSpc>
                <a:spcPct val="9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藉着耶穌與神和好</a:t>
            </a:r>
          </a:p>
          <a:p>
            <a:pPr algn="l">
              <a:lnSpc>
                <a:spcPct val="9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奉耶穌的名向天父禱告</a:t>
            </a: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en-US" altLang="zh-TW" sz="2200" dirty="0"/>
          </a:p>
          <a:p>
            <a:pPr>
              <a:lnSpc>
                <a:spcPct val="90000"/>
              </a:lnSpc>
            </a:pPr>
            <a:endParaRPr lang="zh-TW" altLang="en-US" sz="22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CAB4DB3-2DF6-4AD7-90DC-A4B17A190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7252" y="1670258"/>
            <a:ext cx="4041775" cy="47982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3E12013F-EC54-4A11-96F7-6CA3FD237E55}"/>
              </a:ext>
            </a:extLst>
          </p:cNvPr>
          <p:cNvPicPr/>
          <p:nvPr/>
        </p:nvPicPr>
        <p:blipFill rotWithShape="1">
          <a:blip r:embed="rId2"/>
          <a:srcRect t="32147" r="-4" b="8061"/>
          <a:stretch/>
        </p:blipFill>
        <p:spPr>
          <a:xfrm>
            <a:off x="5943600" y="2993421"/>
            <a:ext cx="2502740" cy="1154997"/>
          </a:xfrm>
          <a:prstGeom prst="rect">
            <a:avLst/>
          </a:prstGeo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E574B-F844-4A5D-8D1C-C2652516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82CCC60-E8CD-4174-8B1A-7DF615B22EE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1670" y="1218010"/>
            <a:ext cx="8095129" cy="339447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到那日、你們甚麼也就不問我了．我實實在在的告訴你們、你們若向父求甚麼、他必</a:t>
            </a:r>
            <a:r>
              <a:rPr lang="zh-TW" altLang="en-US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因我的名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、賜給你們。 向來你們沒有奉我的名求甚麼、如今你們</a:t>
            </a:r>
            <a:r>
              <a:rPr lang="zh-TW" altLang="en-US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求就必得著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、叫你們的喜樂可以滿足（約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16:23-24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2F7C1-9957-4438-A4B7-AF056176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Microsoft Office PowerPoint</Application>
  <PresentationFormat>On-screen Show (16:9)</PresentationFormat>
  <Paragraphs>146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Microsoft JhengHei</vt:lpstr>
      <vt:lpstr>微软雅黑</vt:lpstr>
      <vt:lpstr>微软雅黑</vt:lpstr>
      <vt:lpstr>SimSun</vt:lpstr>
      <vt:lpstr>STFangsong</vt:lpstr>
      <vt:lpstr>Arial</vt:lpstr>
      <vt:lpstr>Calibri</vt:lpstr>
      <vt:lpstr>KaiTi</vt:lpstr>
      <vt:lpstr>STSong</vt:lpstr>
      <vt:lpstr>Office Theme</vt:lpstr>
      <vt:lpstr>第九課 凡事禱告 常常喜樂</vt:lpstr>
      <vt:lpstr>新城要理问答</vt:lpstr>
      <vt:lpstr>新城要理问答</vt:lpstr>
      <vt:lpstr>新城要理问答</vt:lpstr>
      <vt:lpstr>新城要理问答</vt:lpstr>
      <vt:lpstr>凡事禱告 常常喜樂</vt:lpstr>
      <vt:lpstr>禱告的内容</vt:lpstr>
      <vt:lpstr> 主教我們禱告 </vt:lpstr>
      <vt:lpstr>PowerPoint Presentation</vt:lpstr>
      <vt:lpstr>PowerPoint Presentation</vt:lpstr>
      <vt:lpstr>PowerPoint Presentation</vt:lpstr>
      <vt:lpstr>如何禱告</vt:lpstr>
      <vt:lpstr>禱告是先求神的國</vt:lpstr>
      <vt:lpstr>PowerPoint Presentation</vt:lpstr>
      <vt:lpstr>凡事禱告</vt:lpstr>
      <vt:lpstr>PowerPoint Presentation</vt:lpstr>
      <vt:lpstr>等候與喜樂（續）</vt:lpstr>
      <vt:lpstr>等候與喜樂（續）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2025-10-26T03:08:39Z</dcterms:modified>
</cp:coreProperties>
</file>